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999D12-9384-460C-A1C1-16B1EBE9E63C}" type="datetimeFigureOut">
              <a:rPr lang="en-US" smtClean="0"/>
              <a:t>25-Mar-20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6DCAD5-FDCB-4016-8EBB-A8E39C0685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257800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Факултет Медицинских Наука</a:t>
            </a:r>
            <a:br>
              <a:rPr lang="sr-Cyrl-RS" sz="2000" dirty="0" smtClean="0"/>
            </a:br>
            <a:r>
              <a:rPr lang="sr-Cyrl-RS" sz="2000" dirty="0" smtClean="0"/>
              <a:t>Универзитета у Крагујевцу</a:t>
            </a:r>
            <a:br>
              <a:rPr lang="sr-Cyrl-RS" sz="2000" dirty="0" smtClean="0"/>
            </a:br>
            <a:r>
              <a:rPr lang="sr-Cyrl-RS" sz="2000" dirty="0" smtClean="0"/>
              <a:t>Докторске Академске Студије</a:t>
            </a:r>
            <a:br>
              <a:rPr lang="sr-Cyrl-RS" sz="2000" dirty="0" smtClean="0"/>
            </a:br>
            <a:r>
              <a:rPr lang="sr-Cyrl-RS" dirty="0" smtClean="0"/>
              <a:t>Експерименталне </a:t>
            </a:r>
            <a:r>
              <a:rPr lang="sr-Cyrl-RS" dirty="0" smtClean="0"/>
              <a:t>квантитативне студије на животињама </a:t>
            </a:r>
            <a:r>
              <a:rPr lang="sr-Latn-RS" i="1" dirty="0" smtClean="0"/>
              <a:t>in vivo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Доц др Радица Живковић Зарић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Дизајн са поновљеним мерењима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Ако је студија дизајнирана тако да постоји само једна вредност независне варијабле (нпр. све експерименталне животиње се излажу дејству исте супстанце), онда се резултати анализирају помоћу </a:t>
            </a:r>
            <a:r>
              <a:rPr lang="sr-Cyrl-RS" b="1" dirty="0" smtClean="0"/>
              <a:t>једнофакторске анализе варијансе</a:t>
            </a:r>
            <a:r>
              <a:rPr lang="sr-Cyrl-RS" dirty="0" smtClean="0"/>
              <a:t>, узимајући у обзир постојање корелације између резултата мерења зависне варијабле код исте јединице посматрања.</a:t>
            </a:r>
          </a:p>
          <a:p>
            <a:r>
              <a:rPr lang="ru-RU" dirty="0" smtClean="0"/>
              <a:t>С друге стране, ако постоје две вредности независне варијабле (нпр. половина експерименталних животиња се излаже једној супстанци, а половина другој), па се затим код исте животиње зависна варијабла мери више пута, онда се резултати анализирају помоћу </a:t>
            </a:r>
            <a:r>
              <a:rPr lang="ru-RU" b="1" dirty="0" smtClean="0"/>
              <a:t>двофакторске анализе варијансе</a:t>
            </a:r>
            <a:r>
              <a:rPr lang="ru-RU" dirty="0" smtClean="0"/>
              <a:t>, такође узимајући у обзир постојање корелације између резултата мерења зависне варијабле код исте јединице посматрања.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Дизајн са некомплетним блоком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Овакав дизајн мора да се примени у ситуацији када имамо већи број вредности независне варијабле (нпр. већи број третмана) него што је величина једног блока у </a:t>
            </a:r>
            <a:r>
              <a:rPr lang="ru-RU" dirty="0" smtClean="0"/>
              <a:t>студији.</a:t>
            </a:r>
          </a:p>
          <a:p>
            <a:r>
              <a:rPr lang="sr-Cyrl-RS" dirty="0" smtClean="0"/>
              <a:t>Код </a:t>
            </a:r>
            <a:r>
              <a:rPr lang="sr-Cyrl-RS" dirty="0" smtClean="0"/>
              <a:t>оваквог дизајна неопходно је да се поштује следећи принцип: у једном блоку се један пар </a:t>
            </a:r>
            <a:r>
              <a:rPr lang="sr-Cyrl-RS" dirty="0" smtClean="0"/>
              <a:t>вредности </a:t>
            </a:r>
            <a:r>
              <a:rPr lang="sr-Cyrl-RS" dirty="0" smtClean="0"/>
              <a:t>независне варијабле (нпр. један пар третмана) може појавити само једном; то омогућава да се статистичком обрадом процени значајност дејства сваке од вредности независне </a:t>
            </a:r>
            <a:r>
              <a:rPr lang="sr-Cyrl-RS" dirty="0" smtClean="0"/>
              <a:t>варијабле.</a:t>
            </a:r>
          </a:p>
          <a:p>
            <a:r>
              <a:rPr lang="ru-RU" dirty="0" smtClean="0"/>
              <a:t>Варијанта дизајна са некомплетним блоком која користи непотпуни Латински квадрат се назива “непотпуни Латински квадрати” или “Јуденови квадрати</a:t>
            </a:r>
            <a:r>
              <a:rPr lang="ru-RU" dirty="0" smtClean="0"/>
              <a:t>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Принципи по којима користимо животиње у експерименталним студијама: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Принцип </a:t>
            </a:r>
            <a:r>
              <a:rPr lang="sr-Cyrl-RS" b="1" dirty="0" smtClean="0"/>
              <a:t>замене </a:t>
            </a:r>
            <a:r>
              <a:rPr lang="sr-Cyrl-RS" dirty="0" smtClean="0"/>
              <a:t>-</a:t>
            </a:r>
            <a:r>
              <a:rPr lang="sr-Cyrl-RS" b="1" dirty="0" smtClean="0"/>
              <a:t> </a:t>
            </a:r>
            <a:r>
              <a:rPr lang="sr-Cyrl-RS" dirty="0" smtClean="0"/>
              <a:t>кад год је могуће радимо експерименте </a:t>
            </a:r>
            <a:r>
              <a:rPr lang="sr-Latn-RS" dirty="0" smtClean="0"/>
              <a:t>in vitro</a:t>
            </a:r>
            <a:r>
              <a:rPr lang="sr-Cyrl-RS" dirty="0" smtClean="0"/>
              <a:t>; када можемо радије радимо на бескичмењацима.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Принцип </a:t>
            </a:r>
            <a:r>
              <a:rPr lang="sr-Cyrl-RS" b="1" dirty="0" smtClean="0"/>
              <a:t>усавршавања експеримената – </a:t>
            </a:r>
            <a:r>
              <a:rPr lang="sr-Cyrl-RS" dirty="0" smtClean="0"/>
              <a:t>планирати експеримент да животиње што мање пате.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Принцип </a:t>
            </a:r>
            <a:r>
              <a:rPr lang="sr-Cyrl-RS" b="1" dirty="0" smtClean="0"/>
              <a:t>смањења броја експерименталних животиња – </a:t>
            </a:r>
            <a:r>
              <a:rPr lang="sr-Cyrl-RS" dirty="0" smtClean="0"/>
              <a:t>кроз пажљиво израчунавање минималног узорка.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27448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/>
              <a:t>Јединица посматрања јесте оно што се може изложити независној варијабли (стимулусу).</a:t>
            </a:r>
          </a:p>
          <a:p>
            <a:r>
              <a:rPr lang="sr-Cyrl-RS" dirty="0" smtClean="0"/>
              <a:t>Поступак доношења одлуке да ли ћемо неку јединицу посматрања изложити стимулусу треба да буде по принципу рандомизације.</a:t>
            </a:r>
          </a:p>
          <a:p>
            <a:r>
              <a:rPr lang="ru-RU" dirty="0" smtClean="0"/>
              <a:t>Када се рандомизација свих јединица посматрања уради одједном за све животиње које ће бити коришћене у студији, такав дизајн студије се назива “</a:t>
            </a:r>
            <a:r>
              <a:rPr lang="ru-RU" b="1" dirty="0" smtClean="0"/>
              <a:t>комплетан рандомизациони дизајн</a:t>
            </a:r>
            <a:r>
              <a:rPr lang="ru-RU" dirty="0" smtClean="0"/>
              <a:t>”.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андомизацију </a:t>
            </a:r>
            <a:r>
              <a:rPr lang="ru-RU" dirty="0" smtClean="0"/>
              <a:t>не спроводимо једнократно, на почетку студије, него у </a:t>
            </a:r>
            <a:r>
              <a:rPr lang="ru-RU" b="1" dirty="0" smtClean="0"/>
              <a:t>блоковима</a:t>
            </a:r>
            <a:r>
              <a:rPr lang="ru-RU" dirty="0" smtClean="0"/>
              <a:t> </a:t>
            </a:r>
            <a:r>
              <a:rPr lang="ru-RU" dirty="0" smtClean="0"/>
              <a:t>који броје онолико јединица посматрања колико има студијских </a:t>
            </a:r>
            <a:r>
              <a:rPr lang="ru-RU" dirty="0" smtClean="0"/>
              <a:t>група, јер се јавља проблем да не можемо све животиње третирати истовремено.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 </a:t>
            </a:r>
            <a:r>
              <a:rPr lang="ru-RU" dirty="0" smtClean="0"/>
              <a:t>студијама на животињама </a:t>
            </a:r>
            <a:r>
              <a:rPr lang="sr-Latn-RS" dirty="0" smtClean="0"/>
              <a:t>in vivo</a:t>
            </a:r>
            <a:r>
              <a:rPr lang="ru-RU" dirty="0" smtClean="0"/>
              <a:t> </a:t>
            </a:r>
            <a:r>
              <a:rPr lang="ru-RU" dirty="0" smtClean="0"/>
              <a:t>треба на почетку да дефинишемо шта ће бити </a:t>
            </a:r>
            <a:r>
              <a:rPr lang="ru-RU" dirty="0" smtClean="0"/>
              <a:t>независна варијабла (стимулус</a:t>
            </a:r>
            <a:r>
              <a:rPr lang="ru-RU" dirty="0" smtClean="0"/>
              <a:t>), шта зависна варијабла (одговор, исход), а шта су </a:t>
            </a:r>
            <a:r>
              <a:rPr lang="ru-RU" dirty="0" smtClean="0"/>
              <a:t>нам збуњујуће </a:t>
            </a:r>
            <a:r>
              <a:rPr lang="ru-RU" dirty="0" smtClean="0"/>
              <a:t>варијабле које треба да контролишемо кроз постављање експерименталних услова</a:t>
            </a:r>
            <a:r>
              <a:rPr lang="ru-RU" dirty="0" smtClean="0"/>
              <a:t>.</a:t>
            </a:r>
            <a:endParaRPr lang="sr-Latn-RS" dirty="0" smtClean="0"/>
          </a:p>
          <a:p>
            <a:r>
              <a:rPr lang="sr-Cyrl-RS" b="1" dirty="0" smtClean="0"/>
              <a:t>Ф</a:t>
            </a:r>
            <a:r>
              <a:rPr lang="ru-RU" b="1" dirty="0" smtClean="0"/>
              <a:t>акторијални дизајн </a:t>
            </a:r>
            <a:r>
              <a:rPr lang="ru-RU" dirty="0" smtClean="0"/>
              <a:t>јесте када је </a:t>
            </a:r>
            <a:r>
              <a:rPr lang="ru-RU" dirty="0" smtClean="0"/>
              <a:t>независна варијабла само једна, да би се јасно уочила веза између ње и одговора, </a:t>
            </a:r>
            <a:r>
              <a:rPr lang="ru-RU" dirty="0" smtClean="0"/>
              <a:t>мада </a:t>
            </a:r>
            <a:r>
              <a:rPr lang="ru-RU" dirty="0" smtClean="0"/>
              <a:t>понекада можемо имати две или више независних варијабли. </a:t>
            </a:r>
            <a:endParaRPr lang="ru-RU" dirty="0" smtClean="0"/>
          </a:p>
          <a:p>
            <a:r>
              <a:rPr lang="ru-RU" dirty="0" smtClean="0"/>
              <a:t>Такозвани </a:t>
            </a:r>
            <a:r>
              <a:rPr lang="ru-RU" b="1" dirty="0" smtClean="0"/>
              <a:t>“сплит-плот” </a:t>
            </a:r>
            <a:r>
              <a:rPr lang="ru-RU" dirty="0" smtClean="0"/>
              <a:t>дизајн је сличан факторијалном дизајну, али је разлика у томе што је из </a:t>
            </a:r>
            <a:r>
              <a:rPr lang="ru-RU" dirty="0" smtClean="0"/>
              <a:t>различитих </a:t>
            </a:r>
            <a:r>
              <a:rPr lang="ru-RU" dirty="0" smtClean="0"/>
              <a:t>разлога тешко извести да редослед спровођења експеримената са сваком од јединки </a:t>
            </a:r>
            <a:r>
              <a:rPr lang="ru-RU" dirty="0" smtClean="0"/>
              <a:t> </a:t>
            </a:r>
            <a:r>
              <a:rPr lang="ru-RU" dirty="0" smtClean="0"/>
              <a:t>изложеној неком од комбинација вредности независних варијабли буде потпуно </a:t>
            </a:r>
            <a:r>
              <a:rPr lang="ru-RU" dirty="0" smtClean="0"/>
              <a:t>случајан.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Дизајн по принципу Латинског квадрата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3733800"/>
            <a:ext cx="17526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85800" y="16764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Латински квадрат јесте  табела са једнаким бројем колона и редова, испуњена симболима којих има онолико врста колико има колона, односно редова.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Дизајн по принципу Латинског квадрата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Дизајн по принципу Латинског квадрата се користи када имамо јако варијабилне јединице посматрања, тако да можемо у популацији коју истражујемо наћи само по једну јединицу посматрања са одређеном комбинацијом карактеристика, тј. независне и збуњујућих варијабли.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Укрштени </a:t>
            </a:r>
            <a:r>
              <a:rPr lang="sr-Cyrl-RS" dirty="0" smtClean="0"/>
              <a:t>дизајн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 студији са укрштеним дизајном се група животиња дели по случајном принципу у две подгрупе, једна прима лек (или неки други третман) А друга лек (или неки други третман)Б. </a:t>
            </a:r>
            <a:endParaRPr lang="ru-RU" dirty="0" smtClean="0"/>
          </a:p>
          <a:p>
            <a:r>
              <a:rPr lang="ru-RU" dirty="0" smtClean="0"/>
              <a:t>Када </a:t>
            </a:r>
            <a:r>
              <a:rPr lang="ru-RU" dirty="0" smtClean="0"/>
              <a:t>се заврши период праћења дејства лекова, направи се пауза како би се организам животиња ослободио тих лекова (фаза “испирања”). </a:t>
            </a:r>
            <a:endParaRPr lang="ru-RU" dirty="0" smtClean="0"/>
          </a:p>
          <a:p>
            <a:r>
              <a:rPr lang="ru-RU" dirty="0" smtClean="0"/>
              <a:t>Потом </a:t>
            </a:r>
            <a:r>
              <a:rPr lang="ru-RU" dirty="0" smtClean="0"/>
              <a:t>подгрупа животиња која је примала лек А, прима лек Б, а подгрупа која је била на леку Б, прима сада лек А. </a:t>
            </a:r>
            <a:endParaRPr lang="ru-RU" dirty="0" smtClean="0"/>
          </a:p>
          <a:p>
            <a:r>
              <a:rPr lang="ru-RU" dirty="0" smtClean="0"/>
              <a:t>Укрштени дизајн омогућава да се отклони утицај протеклог времена на исходе лечења, тј. да се отклони могућност преклапања спонтаног побољшања са дејством лека.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Секвенцијални дизајн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Суштина секвенцијалног дизајна је да се експерименти спроводе на малим групама експерименталних животиња (обично 6 у групи) по хронолошком редоследу, при чему се после сваке групе спроводи статистичка анализа на свим до тада испитиваним </a:t>
            </a:r>
            <a:r>
              <a:rPr lang="ru-RU" dirty="0" smtClean="0"/>
              <a:t>животињама</a:t>
            </a:r>
            <a:endParaRPr lang="ru-RU" dirty="0" smtClean="0"/>
          </a:p>
          <a:p>
            <a:r>
              <a:rPr lang="ru-RU" dirty="0" smtClean="0"/>
              <a:t>Када се </a:t>
            </a:r>
            <a:r>
              <a:rPr lang="ru-RU" dirty="0" smtClean="0"/>
              <a:t>постигне статистичка значајност ефекта независне варијабле тј. стимулуса, даљи експерименти се обустављају, а ефекат независне варијабле (стимулуса) се сматра доказаним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Главна предност секвенцијалног дизајна је смањење броја потребних експерименталних животиња.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Дизајн са поновљеним мерењима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Код ове врсте дизајна кључна карактеристика је да се на истој јединици посматрања (експерименталној животињи) обавља већи број </a:t>
            </a:r>
            <a:r>
              <a:rPr lang="sr-Cyrl-RS" dirty="0" smtClean="0"/>
              <a:t>мерења </a:t>
            </a:r>
            <a:r>
              <a:rPr lang="sr-Cyrl-RS" dirty="0" smtClean="0"/>
              <a:t>исте зависне варијабле, тј. </a:t>
            </a:r>
            <a:r>
              <a:rPr lang="sr-Cyrl-RS" dirty="0" smtClean="0"/>
              <a:t>одговора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smtClean="0"/>
              <a:t> </a:t>
            </a:r>
            <a:r>
              <a:rPr lang="sr-Cyrl-RS" dirty="0" smtClean="0"/>
              <a:t>Већи број мерења се најчешће спроводи у одређеним временским интервалима, јер се прати ефекат независне варијабле током времена, али се може обавити и само у једном тренутку, ако се истовремено зависна варијабла измери више </a:t>
            </a:r>
            <a:r>
              <a:rPr lang="sr-Cyrl-RS" dirty="0" smtClean="0"/>
              <a:t>пута.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109</TotalTime>
  <Words>824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Aspect</vt:lpstr>
      <vt:lpstr>Факултет Медицинских Наука Универзитета у Крагујевцу Докторске Академске Студије Експерименталне квантитативне студије на животињама in vivo  </vt:lpstr>
      <vt:lpstr>Slide 2</vt:lpstr>
      <vt:lpstr>Slide 3</vt:lpstr>
      <vt:lpstr>Slide 4</vt:lpstr>
      <vt:lpstr>Дизајн по принципу Латинског квадрата</vt:lpstr>
      <vt:lpstr>Дизајн по принципу Латинског квадрата</vt:lpstr>
      <vt:lpstr>Укрштени дизајн</vt:lpstr>
      <vt:lpstr>Секвенцијални дизајн </vt:lpstr>
      <vt:lpstr>Дизајн са поновљеним мерењима </vt:lpstr>
      <vt:lpstr>Дизајн са поновљеним мерењима </vt:lpstr>
      <vt:lpstr>Дизајн са некомплетним блоком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Универзитета у Крагујевцу Докторске Академске Студије Експерименталне квантитативне студије на животињама in vivo</dc:title>
  <dc:creator>Reviewer 2</dc:creator>
  <cp:lastModifiedBy>Reviewer 2</cp:lastModifiedBy>
  <cp:revision>13</cp:revision>
  <dcterms:created xsi:type="dcterms:W3CDTF">2020-03-25T17:16:02Z</dcterms:created>
  <dcterms:modified xsi:type="dcterms:W3CDTF">2020-03-25T19:05:18Z</dcterms:modified>
</cp:coreProperties>
</file>